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6"/>
  </p:notesMasterIdLst>
  <p:sldIdLst>
    <p:sldId id="845"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2" d="100"/>
          <a:sy n="152" d="100"/>
        </p:scale>
        <p:origin x="16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2025/2/6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143066133"/>
              </p:ext>
            </p:extLst>
          </p:nvPr>
        </p:nvGraphicFramePr>
        <p:xfrm>
          <a:off x="51639" y="5371820"/>
          <a:ext cx="4860001" cy="1097280"/>
        </p:xfrm>
        <a:graphic>
          <a:graphicData uri="http://schemas.openxmlformats.org/drawingml/2006/table">
            <a:tbl>
              <a:tblPr firstRow="1" bandRow="1">
                <a:tableStyleId>{912C8C85-51F0-491E-9774-3900AFEF0FD7}</a:tableStyleId>
              </a:tblPr>
              <a:tblGrid>
                <a:gridCol w="306550">
                  <a:extLst>
                    <a:ext uri="{9D8B030D-6E8A-4147-A177-3AD203B41FA5}">
                      <a16:colId xmlns:a16="http://schemas.microsoft.com/office/drawing/2014/main" val="3966827443"/>
                    </a:ext>
                  </a:extLst>
                </a:gridCol>
                <a:gridCol w="656884">
                  <a:extLst>
                    <a:ext uri="{9D8B030D-6E8A-4147-A177-3AD203B41FA5}">
                      <a16:colId xmlns:a16="http://schemas.microsoft.com/office/drawing/2014/main" val="3756062049"/>
                    </a:ext>
                  </a:extLst>
                </a:gridCol>
                <a:gridCol w="3896567">
                  <a:extLst>
                    <a:ext uri="{9D8B030D-6E8A-4147-A177-3AD203B41FA5}">
                      <a16:colId xmlns:a16="http://schemas.microsoft.com/office/drawing/2014/main" val="2357388432"/>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979485"/>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001993340"/>
              </p:ext>
            </p:extLst>
          </p:nvPr>
        </p:nvGraphicFramePr>
        <p:xfrm>
          <a:off x="4999364" y="2831394"/>
          <a:ext cx="4859999" cy="2484120"/>
        </p:xfrm>
        <a:graphic>
          <a:graphicData uri="http://schemas.openxmlformats.org/drawingml/2006/table">
            <a:tbl>
              <a:tblPr firstRow="1" bandRow="1">
                <a:tableStyleId>{912C8C85-51F0-491E-9774-3900AFEF0FD7}</a:tableStyleId>
              </a:tblPr>
              <a:tblGrid>
                <a:gridCol w="306459">
                  <a:extLst>
                    <a:ext uri="{9D8B030D-6E8A-4147-A177-3AD203B41FA5}">
                      <a16:colId xmlns:a16="http://schemas.microsoft.com/office/drawing/2014/main" val="3966827443"/>
                    </a:ext>
                  </a:extLst>
                </a:gridCol>
                <a:gridCol w="656698">
                  <a:extLst>
                    <a:ext uri="{9D8B030D-6E8A-4147-A177-3AD203B41FA5}">
                      <a16:colId xmlns:a16="http://schemas.microsoft.com/office/drawing/2014/main" val="3756062049"/>
                    </a:ext>
                  </a:extLst>
                </a:gridCol>
                <a:gridCol w="3896842">
                  <a:extLst>
                    <a:ext uri="{9D8B030D-6E8A-4147-A177-3AD203B41FA5}">
                      <a16:colId xmlns:a16="http://schemas.microsoft.com/office/drawing/2014/main" val="2357388432"/>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1965955352"/>
              </p:ext>
            </p:extLst>
          </p:nvPr>
        </p:nvGraphicFramePr>
        <p:xfrm>
          <a:off x="5001167" y="1922939"/>
          <a:ext cx="4860000" cy="792480"/>
        </p:xfrm>
        <a:graphic>
          <a:graphicData uri="http://schemas.openxmlformats.org/drawingml/2006/table">
            <a:tbl>
              <a:tblPr firstRow="1" bandRow="1">
                <a:tableStyleId>{912C8C85-51F0-491E-9774-3900AFEF0FD7}</a:tableStyleId>
              </a:tblPr>
              <a:tblGrid>
                <a:gridCol w="305789">
                  <a:extLst>
                    <a:ext uri="{9D8B030D-6E8A-4147-A177-3AD203B41FA5}">
                      <a16:colId xmlns:a16="http://schemas.microsoft.com/office/drawing/2014/main" val="3966827443"/>
                    </a:ext>
                  </a:extLst>
                </a:gridCol>
                <a:gridCol w="655267">
                  <a:extLst>
                    <a:ext uri="{9D8B030D-6E8A-4147-A177-3AD203B41FA5}">
                      <a16:colId xmlns:a16="http://schemas.microsoft.com/office/drawing/2014/main" val="3756062049"/>
                    </a:ext>
                  </a:extLst>
                </a:gridCol>
                <a:gridCol w="3898944">
                  <a:extLst>
                    <a:ext uri="{9D8B030D-6E8A-4147-A177-3AD203B41FA5}">
                      <a16:colId xmlns:a16="http://schemas.microsoft.com/office/drawing/2014/main" val="2357388432"/>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878089551"/>
              </p:ext>
            </p:extLst>
          </p:nvPr>
        </p:nvGraphicFramePr>
        <p:xfrm>
          <a:off x="5001167" y="1049994"/>
          <a:ext cx="4860000" cy="777404"/>
        </p:xfrm>
        <a:graphic>
          <a:graphicData uri="http://schemas.openxmlformats.org/drawingml/2006/table">
            <a:tbl>
              <a:tblPr firstRow="1" bandRow="1">
                <a:tableStyleId>{912C8C85-51F0-491E-9774-3900AFEF0FD7}</a:tableStyleId>
              </a:tblPr>
              <a:tblGrid>
                <a:gridCol w="307901">
                  <a:extLst>
                    <a:ext uri="{9D8B030D-6E8A-4147-A177-3AD203B41FA5}">
                      <a16:colId xmlns:a16="http://schemas.microsoft.com/office/drawing/2014/main" val="3966827443"/>
                    </a:ext>
                  </a:extLst>
                </a:gridCol>
                <a:gridCol w="659771">
                  <a:extLst>
                    <a:ext uri="{9D8B030D-6E8A-4147-A177-3AD203B41FA5}">
                      <a16:colId xmlns:a16="http://schemas.microsoft.com/office/drawing/2014/main" val="3756062049"/>
                    </a:ext>
                  </a:extLst>
                </a:gridCol>
                <a:gridCol w="3892328">
                  <a:extLst>
                    <a:ext uri="{9D8B030D-6E8A-4147-A177-3AD203B41FA5}">
                      <a16:colId xmlns:a16="http://schemas.microsoft.com/office/drawing/2014/main" val="2357388432"/>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4237980784"/>
              </p:ext>
            </p:extLst>
          </p:nvPr>
        </p:nvGraphicFramePr>
        <p:xfrm>
          <a:off x="51639" y="4228328"/>
          <a:ext cx="4860000" cy="990600"/>
        </p:xfrm>
        <a:graphic>
          <a:graphicData uri="http://schemas.openxmlformats.org/drawingml/2006/table">
            <a:tbl>
              <a:tblPr firstRow="1" bandRow="1">
                <a:tableStyleId>{912C8C85-51F0-491E-9774-3900AFEF0FD7}</a:tableStyleId>
              </a:tblPr>
              <a:tblGrid>
                <a:gridCol w="305879">
                  <a:extLst>
                    <a:ext uri="{9D8B030D-6E8A-4147-A177-3AD203B41FA5}">
                      <a16:colId xmlns:a16="http://schemas.microsoft.com/office/drawing/2014/main" val="3966827443"/>
                    </a:ext>
                  </a:extLst>
                </a:gridCol>
                <a:gridCol w="655442">
                  <a:extLst>
                    <a:ext uri="{9D8B030D-6E8A-4147-A177-3AD203B41FA5}">
                      <a16:colId xmlns:a16="http://schemas.microsoft.com/office/drawing/2014/main" val="3756062049"/>
                    </a:ext>
                  </a:extLst>
                </a:gridCol>
                <a:gridCol w="3898679">
                  <a:extLst>
                    <a:ext uri="{9D8B030D-6E8A-4147-A177-3AD203B41FA5}">
                      <a16:colId xmlns:a16="http://schemas.microsoft.com/office/drawing/2014/main" val="2357388432"/>
                    </a:ext>
                  </a:extLst>
                </a:gridCol>
              </a:tblGrid>
              <a:tr h="28344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3819505680"/>
              </p:ext>
            </p:extLst>
          </p:nvPr>
        </p:nvGraphicFramePr>
        <p:xfrm>
          <a:off x="51639" y="2342651"/>
          <a:ext cx="4860000" cy="1803201"/>
        </p:xfrm>
        <a:graphic>
          <a:graphicData uri="http://schemas.openxmlformats.org/drawingml/2006/table">
            <a:tbl>
              <a:tblPr firstRow="1" bandRow="1">
                <a:tableStyleId>{912C8C85-51F0-491E-9774-3900AFEF0FD7}</a:tableStyleId>
              </a:tblPr>
              <a:tblGrid>
                <a:gridCol w="305879">
                  <a:extLst>
                    <a:ext uri="{9D8B030D-6E8A-4147-A177-3AD203B41FA5}">
                      <a16:colId xmlns:a16="http://schemas.microsoft.com/office/drawing/2014/main" val="3966827443"/>
                    </a:ext>
                  </a:extLst>
                </a:gridCol>
                <a:gridCol w="655442">
                  <a:extLst>
                    <a:ext uri="{9D8B030D-6E8A-4147-A177-3AD203B41FA5}">
                      <a16:colId xmlns:a16="http://schemas.microsoft.com/office/drawing/2014/main" val="3756062049"/>
                    </a:ext>
                  </a:extLst>
                </a:gridCol>
                <a:gridCol w="3898679">
                  <a:extLst>
                    <a:ext uri="{9D8B030D-6E8A-4147-A177-3AD203B41FA5}">
                      <a16:colId xmlns:a16="http://schemas.microsoft.com/office/drawing/2014/main" val="2357388432"/>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403388249"/>
              </p:ext>
            </p:extLst>
          </p:nvPr>
        </p:nvGraphicFramePr>
        <p:xfrm>
          <a:off x="51639" y="1049309"/>
          <a:ext cx="4860001" cy="1234440"/>
        </p:xfrm>
        <a:graphic>
          <a:graphicData uri="http://schemas.openxmlformats.org/drawingml/2006/table">
            <a:tbl>
              <a:tblPr firstRow="1" bandRow="1">
                <a:tableStyleId>{912C8C85-51F0-491E-9774-3900AFEF0FD7}</a:tableStyleId>
              </a:tblPr>
              <a:tblGrid>
                <a:gridCol w="306550">
                  <a:extLst>
                    <a:ext uri="{9D8B030D-6E8A-4147-A177-3AD203B41FA5}">
                      <a16:colId xmlns:a16="http://schemas.microsoft.com/office/drawing/2014/main" val="3966827443"/>
                    </a:ext>
                  </a:extLst>
                </a:gridCol>
                <a:gridCol w="656884">
                  <a:extLst>
                    <a:ext uri="{9D8B030D-6E8A-4147-A177-3AD203B41FA5}">
                      <a16:colId xmlns:a16="http://schemas.microsoft.com/office/drawing/2014/main" val="3756062049"/>
                    </a:ext>
                  </a:extLst>
                </a:gridCol>
                <a:gridCol w="3896567">
                  <a:extLst>
                    <a:ext uri="{9D8B030D-6E8A-4147-A177-3AD203B41FA5}">
                      <a16:colId xmlns:a16="http://schemas.microsoft.com/office/drawing/2014/main" val="2357388432"/>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00218"/>
            <a:ext cx="5144357" cy="646331"/>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環境負荷低減のクロスコンプライアンス チェックシート</a:t>
            </a:r>
            <a:endParaRPr kumimoji="1" lang="en-US" altLang="ja-JP" b="1" dirty="0">
              <a:latin typeface="Meiryo UI"/>
              <a:ea typeface="Meiryo UI"/>
            </a:endParaRPr>
          </a:p>
          <a:p>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485176"/>
            <a:ext cx="9754162" cy="233397"/>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895D7E3C-DE3B-6F7A-2E3C-F01640A054DF}"/>
              </a:ext>
            </a:extLst>
          </p:cNvPr>
          <p:cNvSpPr txBox="1"/>
          <p:nvPr/>
        </p:nvSpPr>
        <p:spPr>
          <a:xfrm>
            <a:off x="5927816" y="308445"/>
            <a:ext cx="3877985" cy="60305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lnSpc>
                <a:spcPct val="150000"/>
              </a:lnSpc>
            </a:pPr>
            <a:r>
              <a:rPr kumimoji="1" lang="ja-JP" altLang="en-US" sz="1200" kern="800" dirty="0">
                <a:latin typeface="ＭＳ ゴシック" panose="020B0609070205080204" pitchFamily="49" charset="-128"/>
                <a:ea typeface="ＭＳ ゴシック" panose="020B0609070205080204" pitchFamily="49" charset="-128"/>
              </a:rPr>
              <a:t>事業名：</a:t>
            </a:r>
            <a:r>
              <a:rPr kumimoji="1" lang="ja-JP" altLang="en-US" sz="1200" u="sng" kern="800" dirty="0">
                <a:latin typeface="ＭＳ ゴシック" panose="020B0609070205080204" pitchFamily="49" charset="-128"/>
                <a:ea typeface="ＭＳ ゴシック" panose="020B0609070205080204" pitchFamily="49" charset="-128"/>
              </a:rPr>
              <a:t>　鶏卵生産者経営安定対策事業　　　　　　</a:t>
            </a:r>
            <a:endParaRPr kumimoji="1" lang="en-US" altLang="ja-JP" sz="1200" u="sng" kern="800" dirty="0">
              <a:latin typeface="ＭＳ ゴシック" panose="020B0609070205080204" pitchFamily="49" charset="-128"/>
              <a:ea typeface="ＭＳ ゴシック" panose="020B0609070205080204" pitchFamily="49" charset="-128"/>
            </a:endParaRPr>
          </a:p>
          <a:p>
            <a:pPr>
              <a:lnSpc>
                <a:spcPct val="150000"/>
              </a:lnSpc>
            </a:pPr>
            <a:r>
              <a:rPr kumimoji="1" lang="ja-JP" altLang="en-US" sz="1200" kern="800" dirty="0">
                <a:latin typeface="ＭＳ ゴシック" panose="020B0609070205080204" pitchFamily="49" charset="-128"/>
                <a:ea typeface="ＭＳ ゴシック" panose="020B0609070205080204" pitchFamily="49" charset="-128"/>
              </a:rPr>
              <a:t>組織名・代表者氏名：</a:t>
            </a:r>
            <a:r>
              <a:rPr kumimoji="1" lang="ja-JP" altLang="en-US" sz="1200" u="sng" kern="800" dirty="0">
                <a:latin typeface="ＭＳ ゴシック" panose="020B0609070205080204" pitchFamily="49" charset="-128"/>
                <a:ea typeface="ＭＳ ゴシック" panose="020B0609070205080204" pitchFamily="49" charset="-128"/>
              </a:rPr>
              <a:t>　　　　　　　　　　　　　　</a:t>
            </a:r>
            <a:endParaRPr kumimoji="1" lang="en-US" altLang="ja-JP" sz="1200" u="sng" kern="800" dirty="0">
              <a:latin typeface="ＭＳ ゴシック" panose="020B0609070205080204" pitchFamily="49" charset="-128"/>
              <a:ea typeface="ＭＳ ゴシック" panose="020B0609070205080204" pitchFamily="49" charset="-128"/>
            </a:endParaRPr>
          </a:p>
        </p:txBody>
      </p:sp>
      <p:sp>
        <p:nvSpPr>
          <p:cNvPr id="8" name="正方形/長方形 7">
            <a:extLst>
              <a:ext uri="{FF2B5EF4-FFF2-40B4-BE49-F238E27FC236}">
                <a16:creationId xmlns:a16="http://schemas.microsoft.com/office/drawing/2014/main" id="{AD8C607A-F5BC-F4AC-6A77-E1F7B9E2BFBF}"/>
              </a:ext>
            </a:extLst>
          </p:cNvPr>
          <p:cNvSpPr/>
          <p:nvPr/>
        </p:nvSpPr>
        <p:spPr>
          <a:xfrm>
            <a:off x="5896274" y="-38149"/>
            <a:ext cx="2495726" cy="23339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000" kern="800" dirty="0">
                <a:solidFill>
                  <a:schemeClr val="tx1"/>
                </a:solidFill>
                <a:latin typeface="ＭＳ ゴシック" panose="020B0609070205080204" pitchFamily="49" charset="-128"/>
                <a:ea typeface="ＭＳ ゴシック" panose="020B0609070205080204" pitchFamily="49" charset="-128"/>
              </a:rPr>
              <a:t>生産者番号：</a:t>
            </a:r>
            <a:r>
              <a:rPr kumimoji="1" lang="en-US" altLang="ja-JP" sz="1000" kern="800" dirty="0">
                <a:solidFill>
                  <a:schemeClr val="tx1"/>
                </a:solidFill>
                <a:latin typeface="ＭＳ ゴシック" panose="020B0609070205080204" pitchFamily="49" charset="-128"/>
                <a:ea typeface="ＭＳ ゴシック" panose="020B0609070205080204" pitchFamily="49" charset="-128"/>
              </a:rPr>
              <a:t>K</a:t>
            </a:r>
            <a:r>
              <a:rPr kumimoji="1" lang="ja-JP" altLang="en-US" sz="1000" u="sng" kern="800" dirty="0">
                <a:solidFill>
                  <a:schemeClr val="tx1"/>
                </a:solidFill>
                <a:latin typeface="ＭＳ ゴシック" panose="020B0609070205080204" pitchFamily="49" charset="-128"/>
                <a:ea typeface="ＭＳ ゴシック" panose="020B0609070205080204" pitchFamily="49" charset="-128"/>
              </a:rPr>
              <a:t>　　　</a:t>
            </a:r>
            <a:r>
              <a:rPr kumimoji="1" lang="ja-JP" altLang="en-US" sz="1800" u="sng" kern="800" dirty="0">
                <a:solidFill>
                  <a:schemeClr val="tx1"/>
                </a:solidFill>
                <a:latin typeface="ＭＳ ゴシック" panose="020B0609070205080204" pitchFamily="49" charset="-128"/>
                <a:ea typeface="ＭＳ ゴシック" panose="020B0609070205080204" pitchFamily="49" charset="-128"/>
              </a:rPr>
              <a:t>　　</a:t>
            </a:r>
            <a:r>
              <a:rPr kumimoji="1" lang="ja-JP" altLang="en-US" sz="1800" u="sng" kern="800" dirty="0">
                <a:latin typeface="ＭＳ ゴシック" panose="020B0609070205080204" pitchFamily="49" charset="-128"/>
                <a:ea typeface="ＭＳ ゴシック" panose="020B0609070205080204" pitchFamily="49" charset="-128"/>
              </a:rPr>
              <a:t>　　　　　　　　</a:t>
            </a:r>
            <a:endParaRPr kumimoji="1" lang="en-US" altLang="ja-JP" sz="1800" u="sng" kern="800" dirty="0">
              <a:latin typeface="ＭＳ ゴシック" panose="020B0609070205080204" pitchFamily="49" charset="-128"/>
              <a:ea typeface="ＭＳ ゴシック" panose="020B0609070205080204" pitchFamily="49" charset="-128"/>
            </a:endParaRPr>
          </a:p>
        </p:txBody>
      </p:sp>
      <p:cxnSp>
        <p:nvCxnSpPr>
          <p:cNvPr id="10" name="直線コネクタ 9">
            <a:extLst>
              <a:ext uri="{FF2B5EF4-FFF2-40B4-BE49-F238E27FC236}">
                <a16:creationId xmlns:a16="http://schemas.microsoft.com/office/drawing/2014/main" id="{FD716409-16F7-1F38-E8EE-9DAE0C5AB920}"/>
              </a:ext>
            </a:extLst>
          </p:cNvPr>
          <p:cNvCxnSpPr>
            <a:cxnSpLocks/>
          </p:cNvCxnSpPr>
          <p:nvPr/>
        </p:nvCxnSpPr>
        <p:spPr>
          <a:xfrm>
            <a:off x="6735766" y="255864"/>
            <a:ext cx="1387193"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79596639"/>
      </p:ext>
    </p:extLst>
  </p:cSld>
  <p:clrMapOvr>
    <a:masterClrMapping/>
  </p:clrMapOvr>
</p:sld>
</file>

<file path=ppt/theme/theme1.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_x4f5c__x6210__x65e5__x6642_ xmlns="04051ca4-4174-4f5a-b4bf-c8092c177d67" xsi:nil="true"/>
    <lcf76f155ced4ddcb4097134ff3c332f xmlns="04051ca4-4174-4f5a-b4bf-c8092c177d67">
      <Terms xmlns="http://schemas.microsoft.com/office/infopath/2007/PartnerControls"/>
    </lcf76f155ced4ddcb4097134ff3c332f>
    <MediaLengthInSeconds xmlns="04051ca4-4174-4f5a-b4bf-c8092c177d6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7735C7232397A4ABBDE97E0386E18BF" ma:contentTypeVersion="14" ma:contentTypeDescription="新しいドキュメントを作成します。" ma:contentTypeScope="" ma:versionID="301fcc0811c9db0e34ab42a9a1b1c19c">
  <xsd:schema xmlns:xsd="http://www.w3.org/2001/XMLSchema" xmlns:xs="http://www.w3.org/2001/XMLSchema" xmlns:p="http://schemas.microsoft.com/office/2006/metadata/properties" xmlns:ns2="04051ca4-4174-4f5a-b4bf-c8092c177d67" xmlns:ns3="85ec59af-1a16-40a0-b163-384e34c79a5c" targetNamespace="http://schemas.microsoft.com/office/2006/metadata/properties" ma:root="true" ma:fieldsID="0bef75572bdcaec0e21233bc664eb74a" ns2:_="" ns3:_="">
    <xsd:import namespace="04051ca4-4174-4f5a-b4bf-c8092c177d67"/>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051ca4-4174-4f5a-b4bf-c8092c177d67"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bbfafdc-4e56-4ce0-ad74-318e1f96fb20}"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88B7C2A7-38FF-433F-972F-B0D0DCFF91B9}">
  <ds:schemaRefs>
    <ds:schemaRef ds:uri="http://schemas.microsoft.com/office/2006/documentManagement/types"/>
    <ds:schemaRef ds:uri="04051ca4-4174-4f5a-b4bf-c8092c177d67"/>
    <ds:schemaRef ds:uri="85ec59af-1a16-40a0-b163-384e34c79a5c"/>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A82C6590-EC57-4941-912B-59028F1A25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051ca4-4174-4f5a-b4bf-c8092c177d67"/>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241</TotalTime>
  <Words>438</Words>
  <Application>Microsoft Office PowerPoint</Application>
  <PresentationFormat>A4 210 x 297 mm</PresentationFormat>
  <Paragraphs>83</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Meiryo UI</vt:lpstr>
      <vt:lpstr>ＭＳ ゴシック</vt:lpstr>
      <vt:lpstr>ＭＳ 明朝</vt:lpstr>
      <vt:lpstr>メイリオ</vt:lpstr>
      <vt:lpstr>游ゴシック</vt:lpstr>
      <vt:lpstr>Arial</vt:lpstr>
      <vt:lpstr>Calibri</vt:lpstr>
      <vt:lpstr>Calibri Light</vt:lpstr>
      <vt:lpstr>2_Office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田村 弓恵</cp:lastModifiedBy>
  <cp:revision>23</cp:revision>
  <cp:lastPrinted>2025-01-22T01:50:38Z</cp:lastPrinted>
  <dcterms:created xsi:type="dcterms:W3CDTF">2023-04-07T00:51:12Z</dcterms:created>
  <dcterms:modified xsi:type="dcterms:W3CDTF">2025-02-06T09:09:13Z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0x01010057735C7232397A4ABBDE97E0386E18BF</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